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4D7BE-4EE2-41DC-9C40-CB5705418D6A}" v="79" dt="2021-08-05T09:30:46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Chavarie" userId="3327e257-6c90-4003-b316-2a184ae7f324" providerId="ADAL" clId="{40E4D7BE-4EE2-41DC-9C40-CB5705418D6A}"/>
    <pc:docChg chg="custSel modSld">
      <pc:chgData name="Louise Chavarie" userId="3327e257-6c90-4003-b316-2a184ae7f324" providerId="ADAL" clId="{40E4D7BE-4EE2-41DC-9C40-CB5705418D6A}" dt="2021-08-05T14:49:05.177" v="324" actId="1036"/>
      <pc:docMkLst>
        <pc:docMk/>
      </pc:docMkLst>
      <pc:sldChg chg="addSp modSp mod">
        <pc:chgData name="Louise Chavarie" userId="3327e257-6c90-4003-b316-2a184ae7f324" providerId="ADAL" clId="{40E4D7BE-4EE2-41DC-9C40-CB5705418D6A}" dt="2021-08-05T09:31:16.645" v="305" actId="1036"/>
        <pc:sldMkLst>
          <pc:docMk/>
          <pc:sldMk cId="2715722130" sldId="257"/>
        </pc:sldMkLst>
        <pc:spChg chg="mod">
          <ac:chgData name="Louise Chavarie" userId="3327e257-6c90-4003-b316-2a184ae7f324" providerId="ADAL" clId="{40E4D7BE-4EE2-41DC-9C40-CB5705418D6A}" dt="2021-08-05T09:31:11.701" v="303" actId="1036"/>
          <ac:spMkLst>
            <pc:docMk/>
            <pc:sldMk cId="2715722130" sldId="257"/>
            <ac:spMk id="2" creationId="{887CA8EB-811F-46A5-9321-45F2F6B5A6A7}"/>
          </ac:spMkLst>
        </pc:spChg>
        <pc:spChg chg="mod">
          <ac:chgData name="Louise Chavarie" userId="3327e257-6c90-4003-b316-2a184ae7f324" providerId="ADAL" clId="{40E4D7BE-4EE2-41DC-9C40-CB5705418D6A}" dt="2021-08-05T08:32:47.618" v="54" actId="20577"/>
          <ac:spMkLst>
            <pc:docMk/>
            <pc:sldMk cId="2715722130" sldId="257"/>
            <ac:spMk id="3" creationId="{42159F19-DA70-46F4-931B-2EAE9CF76BAF}"/>
          </ac:spMkLst>
        </pc:spChg>
        <pc:spChg chg="mod">
          <ac:chgData name="Louise Chavarie" userId="3327e257-6c90-4003-b316-2a184ae7f324" providerId="ADAL" clId="{40E4D7BE-4EE2-41DC-9C40-CB5705418D6A}" dt="2021-08-05T09:31:00.838" v="291" actId="1036"/>
          <ac:spMkLst>
            <pc:docMk/>
            <pc:sldMk cId="2715722130" sldId="257"/>
            <ac:spMk id="4" creationId="{DDFDC2BD-7887-4A27-93DC-4AECB172A485}"/>
          </ac:spMkLst>
        </pc:spChg>
        <pc:spChg chg="mod">
          <ac:chgData name="Louise Chavarie" userId="3327e257-6c90-4003-b316-2a184ae7f324" providerId="ADAL" clId="{40E4D7BE-4EE2-41DC-9C40-CB5705418D6A}" dt="2021-08-05T09:31:07.890" v="298" actId="1036"/>
          <ac:spMkLst>
            <pc:docMk/>
            <pc:sldMk cId="2715722130" sldId="257"/>
            <ac:spMk id="13" creationId="{DEC240D7-1403-4F4F-B9C1-E3FC0ECE2BAB}"/>
          </ac:spMkLst>
        </pc:spChg>
        <pc:picChg chg="mod">
          <ac:chgData name="Louise Chavarie" userId="3327e257-6c90-4003-b316-2a184ae7f324" providerId="ADAL" clId="{40E4D7BE-4EE2-41DC-9C40-CB5705418D6A}" dt="2021-08-05T09:30:42.525" v="282" actId="1038"/>
          <ac:picMkLst>
            <pc:docMk/>
            <pc:sldMk cId="2715722130" sldId="257"/>
            <ac:picMk id="6" creationId="{2E5A8AE1-5720-4C61-887E-3DC74AFE2F04}"/>
          </ac:picMkLst>
        </pc:picChg>
        <pc:picChg chg="mod">
          <ac:chgData name="Louise Chavarie" userId="3327e257-6c90-4003-b316-2a184ae7f324" providerId="ADAL" clId="{40E4D7BE-4EE2-41DC-9C40-CB5705418D6A}" dt="2021-08-05T09:30:46.303" v="287" actId="1076"/>
          <ac:picMkLst>
            <pc:docMk/>
            <pc:sldMk cId="2715722130" sldId="257"/>
            <ac:picMk id="7" creationId="{22607E1F-9A99-4505-85D0-DA503A7F815F}"/>
          </ac:picMkLst>
        </pc:picChg>
        <pc:picChg chg="mod">
          <ac:chgData name="Louise Chavarie" userId="3327e257-6c90-4003-b316-2a184ae7f324" providerId="ADAL" clId="{40E4D7BE-4EE2-41DC-9C40-CB5705418D6A}" dt="2021-08-05T09:30:45.165" v="286" actId="1038"/>
          <ac:picMkLst>
            <pc:docMk/>
            <pc:sldMk cId="2715722130" sldId="257"/>
            <ac:picMk id="8" creationId="{6A161E43-C32B-4A13-B6F3-3FA4EDD25BD2}"/>
          </ac:picMkLst>
        </pc:picChg>
        <pc:picChg chg="mod">
          <ac:chgData name="Louise Chavarie" userId="3327e257-6c90-4003-b316-2a184ae7f324" providerId="ADAL" clId="{40E4D7BE-4EE2-41DC-9C40-CB5705418D6A}" dt="2021-08-05T09:29:42.935" v="241" actId="14100"/>
          <ac:picMkLst>
            <pc:docMk/>
            <pc:sldMk cId="2715722130" sldId="257"/>
            <ac:picMk id="9" creationId="{1CDCBFEF-63E5-4C63-96D7-213055F3DEFF}"/>
          </ac:picMkLst>
        </pc:picChg>
        <pc:picChg chg="mod">
          <ac:chgData name="Louise Chavarie" userId="3327e257-6c90-4003-b316-2a184ae7f324" providerId="ADAL" clId="{40E4D7BE-4EE2-41DC-9C40-CB5705418D6A}" dt="2021-08-05T09:30:40.117" v="278" actId="1038"/>
          <ac:picMkLst>
            <pc:docMk/>
            <pc:sldMk cId="2715722130" sldId="257"/>
            <ac:picMk id="10" creationId="{53F9C77C-E386-4F4A-8220-3FDB76B68FBF}"/>
          </ac:picMkLst>
        </pc:picChg>
        <pc:picChg chg="mod">
          <ac:chgData name="Louise Chavarie" userId="3327e257-6c90-4003-b316-2a184ae7f324" providerId="ADAL" clId="{40E4D7BE-4EE2-41DC-9C40-CB5705418D6A}" dt="2021-08-05T09:30:37.051" v="272" actId="1038"/>
          <ac:picMkLst>
            <pc:docMk/>
            <pc:sldMk cId="2715722130" sldId="257"/>
            <ac:picMk id="11" creationId="{CA261742-1828-4DA0-AF4E-9E8BAE809A17}"/>
          </ac:picMkLst>
        </pc:picChg>
        <pc:picChg chg="mod">
          <ac:chgData name="Louise Chavarie" userId="3327e257-6c90-4003-b316-2a184ae7f324" providerId="ADAL" clId="{40E4D7BE-4EE2-41DC-9C40-CB5705418D6A}" dt="2021-08-05T09:30:23.973" v="262" actId="14100"/>
          <ac:picMkLst>
            <pc:docMk/>
            <pc:sldMk cId="2715722130" sldId="257"/>
            <ac:picMk id="12" creationId="{77E0B1D5-2072-4D6F-B6DA-A140B8908CA2}"/>
          </ac:picMkLst>
        </pc:picChg>
        <pc:picChg chg="mod">
          <ac:chgData name="Louise Chavarie" userId="3327e257-6c90-4003-b316-2a184ae7f324" providerId="ADAL" clId="{40E4D7BE-4EE2-41DC-9C40-CB5705418D6A}" dt="2021-08-05T09:31:16.645" v="305" actId="1036"/>
          <ac:picMkLst>
            <pc:docMk/>
            <pc:sldMk cId="2715722130" sldId="257"/>
            <ac:picMk id="14" creationId="{9452F3F8-8443-4603-B752-1FCD5DBE8A09}"/>
          </ac:picMkLst>
        </pc:picChg>
        <pc:picChg chg="add mod">
          <ac:chgData name="Louise Chavarie" userId="3327e257-6c90-4003-b316-2a184ae7f324" providerId="ADAL" clId="{40E4D7BE-4EE2-41DC-9C40-CB5705418D6A}" dt="2021-08-05T09:30:40.988" v="279" actId="1038"/>
          <ac:picMkLst>
            <pc:docMk/>
            <pc:sldMk cId="2715722130" sldId="257"/>
            <ac:picMk id="15" creationId="{3B6917C9-A8D4-45B6-9F15-C8837619719F}"/>
          </ac:picMkLst>
        </pc:picChg>
      </pc:sldChg>
      <pc:sldChg chg="addSp modSp mod">
        <pc:chgData name="Louise Chavarie" userId="3327e257-6c90-4003-b316-2a184ae7f324" providerId="ADAL" clId="{40E4D7BE-4EE2-41DC-9C40-CB5705418D6A}" dt="2021-08-05T14:49:05.177" v="324" actId="1036"/>
        <pc:sldMkLst>
          <pc:docMk/>
          <pc:sldMk cId="1985865316" sldId="262"/>
        </pc:sldMkLst>
        <pc:spChg chg="mod">
          <ac:chgData name="Louise Chavarie" userId="3327e257-6c90-4003-b316-2a184ae7f324" providerId="ADAL" clId="{40E4D7BE-4EE2-41DC-9C40-CB5705418D6A}" dt="2021-08-04T12:41:43.977" v="50" actId="6549"/>
          <ac:spMkLst>
            <pc:docMk/>
            <pc:sldMk cId="1985865316" sldId="262"/>
            <ac:spMk id="6" creationId="{4077A75F-9DBD-4A02-9455-22E41ED9522E}"/>
          </ac:spMkLst>
        </pc:spChg>
        <pc:spChg chg="mod">
          <ac:chgData name="Louise Chavarie" userId="3327e257-6c90-4003-b316-2a184ae7f324" providerId="ADAL" clId="{40E4D7BE-4EE2-41DC-9C40-CB5705418D6A}" dt="2021-08-05T09:27:19.377" v="188" actId="255"/>
          <ac:spMkLst>
            <pc:docMk/>
            <pc:sldMk cId="1985865316" sldId="262"/>
            <ac:spMk id="7" creationId="{00000000-0000-0000-0000-000000000000}"/>
          </ac:spMkLst>
        </pc:spChg>
        <pc:spChg chg="mod">
          <ac:chgData name="Louise Chavarie" userId="3327e257-6c90-4003-b316-2a184ae7f324" providerId="ADAL" clId="{40E4D7BE-4EE2-41DC-9C40-CB5705418D6A}" dt="2021-08-05T14:49:05.177" v="324" actId="1036"/>
          <ac:spMkLst>
            <pc:docMk/>
            <pc:sldMk cId="1985865316" sldId="262"/>
            <ac:spMk id="8" creationId="{00000000-0000-0000-0000-000000000000}"/>
          </ac:spMkLst>
        </pc:spChg>
        <pc:spChg chg="mod">
          <ac:chgData name="Louise Chavarie" userId="3327e257-6c90-4003-b316-2a184ae7f324" providerId="ADAL" clId="{40E4D7BE-4EE2-41DC-9C40-CB5705418D6A}" dt="2021-08-05T11:49:52.861" v="317" actId="20577"/>
          <ac:spMkLst>
            <pc:docMk/>
            <pc:sldMk cId="1985865316" sldId="262"/>
            <ac:spMk id="12" creationId="{00000000-0000-0000-0000-000000000000}"/>
          </ac:spMkLst>
        </pc:spChg>
        <pc:spChg chg="mod">
          <ac:chgData name="Louise Chavarie" userId="3327e257-6c90-4003-b316-2a184ae7f324" providerId="ADAL" clId="{40E4D7BE-4EE2-41DC-9C40-CB5705418D6A}" dt="2021-08-05T09:27:58.260" v="218" actId="1036"/>
          <ac:spMkLst>
            <pc:docMk/>
            <pc:sldMk cId="1985865316" sldId="262"/>
            <ac:spMk id="16" creationId="{C4D107F5-454B-46D6-8FDF-768A799A2181}"/>
          </ac:spMkLst>
        </pc:spChg>
        <pc:spChg chg="mod">
          <ac:chgData name="Louise Chavarie" userId="3327e257-6c90-4003-b316-2a184ae7f324" providerId="ADAL" clId="{40E4D7BE-4EE2-41DC-9C40-CB5705418D6A}" dt="2021-08-05T09:27:52.219" v="215" actId="1036"/>
          <ac:spMkLst>
            <pc:docMk/>
            <pc:sldMk cId="1985865316" sldId="262"/>
            <ac:spMk id="17" creationId="{F51F9A10-CB84-4414-AA20-685E304817AB}"/>
          </ac:spMkLst>
        </pc:spChg>
        <pc:spChg chg="mod">
          <ac:chgData name="Louise Chavarie" userId="3327e257-6c90-4003-b316-2a184ae7f324" providerId="ADAL" clId="{40E4D7BE-4EE2-41DC-9C40-CB5705418D6A}" dt="2021-08-05T09:28:02.715" v="224" actId="1036"/>
          <ac:spMkLst>
            <pc:docMk/>
            <pc:sldMk cId="1985865316" sldId="262"/>
            <ac:spMk id="18" creationId="{B92C9FF1-EA6B-4A31-8B93-2CD44438BBD8}"/>
          </ac:spMkLst>
        </pc:spChg>
        <pc:spChg chg="mod">
          <ac:chgData name="Louise Chavarie" userId="3327e257-6c90-4003-b316-2a184ae7f324" providerId="ADAL" clId="{40E4D7BE-4EE2-41DC-9C40-CB5705418D6A}" dt="2021-08-05T09:26:32.293" v="165" actId="1035"/>
          <ac:spMkLst>
            <pc:docMk/>
            <pc:sldMk cId="1985865316" sldId="262"/>
            <ac:spMk id="20" creationId="{79417E43-2AAA-40FB-929E-1A67B59903F5}"/>
          </ac:spMkLst>
        </pc:spChg>
        <pc:spChg chg="add mod">
          <ac:chgData name="Louise Chavarie" userId="3327e257-6c90-4003-b316-2a184ae7f324" providerId="ADAL" clId="{40E4D7BE-4EE2-41DC-9C40-CB5705418D6A}" dt="2021-08-05T14:48:52.904" v="322" actId="20577"/>
          <ac:spMkLst>
            <pc:docMk/>
            <pc:sldMk cId="1985865316" sldId="262"/>
            <ac:spMk id="28" creationId="{0A0C8126-08F6-4CA8-9647-FEFEF73457EB}"/>
          </ac:spMkLst>
        </pc:spChg>
        <pc:grpChg chg="add mod">
          <ac:chgData name="Louise Chavarie" userId="3327e257-6c90-4003-b316-2a184ae7f324" providerId="ADAL" clId="{40E4D7BE-4EE2-41DC-9C40-CB5705418D6A}" dt="2021-08-04T12:40:29.998" v="35" actId="164"/>
          <ac:grpSpMkLst>
            <pc:docMk/>
            <pc:sldMk cId="1985865316" sldId="262"/>
            <ac:grpSpMk id="2" creationId="{E4689FDD-55BC-45BA-9741-127A89D1377F}"/>
          </ac:grpSpMkLst>
        </pc:grpChg>
        <pc:grpChg chg="mod">
          <ac:chgData name="Louise Chavarie" userId="3327e257-6c90-4003-b316-2a184ae7f324" providerId="ADAL" clId="{40E4D7BE-4EE2-41DC-9C40-CB5705418D6A}" dt="2021-08-04T12:40:29.998" v="35" actId="164"/>
          <ac:grpSpMkLst>
            <pc:docMk/>
            <pc:sldMk cId="1985865316" sldId="262"/>
            <ac:grpSpMk id="25" creationId="{27ED11A2-38F5-43EE-A3BA-9C7178F83CA0}"/>
          </ac:grpSpMkLst>
        </pc:grpChg>
        <pc:picChg chg="mod">
          <ac:chgData name="Louise Chavarie" userId="3327e257-6c90-4003-b316-2a184ae7f324" providerId="ADAL" clId="{40E4D7BE-4EE2-41DC-9C40-CB5705418D6A}" dt="2021-08-05T09:28:40.424" v="237" actId="1037"/>
          <ac:picMkLst>
            <pc:docMk/>
            <pc:sldMk cId="1985865316" sldId="262"/>
            <ac:picMk id="11" creationId="{A7CF686D-B292-4F87-B299-D590590A5956}"/>
          </ac:picMkLst>
        </pc:picChg>
        <pc:picChg chg="mod">
          <ac:chgData name="Louise Chavarie" userId="3327e257-6c90-4003-b316-2a184ae7f324" providerId="ADAL" clId="{40E4D7BE-4EE2-41DC-9C40-CB5705418D6A}" dt="2021-08-05T09:28:40.424" v="237" actId="1037"/>
          <ac:picMkLst>
            <pc:docMk/>
            <pc:sldMk cId="1985865316" sldId="262"/>
            <ac:picMk id="15" creationId="{294D8101-2859-4339-A5FB-E263040F9089}"/>
          </ac:picMkLst>
        </pc:picChg>
        <pc:picChg chg="add mod">
          <ac:chgData name="Louise Chavarie" userId="3327e257-6c90-4003-b316-2a184ae7f324" providerId="ADAL" clId="{40E4D7BE-4EE2-41DC-9C40-CB5705418D6A}" dt="2021-08-05T09:28:54.485" v="238" actId="14100"/>
          <ac:picMkLst>
            <pc:docMk/>
            <pc:sldMk cId="1985865316" sldId="262"/>
            <ac:picMk id="1026" creationId="{F205D8BE-35DE-41A0-AEC5-697B2D6CDC6F}"/>
          </ac:picMkLst>
        </pc:picChg>
        <pc:picChg chg="mod">
          <ac:chgData name="Louise Chavarie" userId="3327e257-6c90-4003-b316-2a184ae7f324" providerId="ADAL" clId="{40E4D7BE-4EE2-41DC-9C40-CB5705418D6A}" dt="2021-08-05T09:28:40.424" v="237" actId="1037"/>
          <ac:picMkLst>
            <pc:docMk/>
            <pc:sldMk cId="1985865316" sldId="262"/>
            <ac:picMk id="1028" creationId="{5AC9062A-208F-45AD-9348-6A2D1A9C2E1A}"/>
          </ac:picMkLst>
        </pc:picChg>
        <pc:picChg chg="mod">
          <ac:chgData name="Louise Chavarie" userId="3327e257-6c90-4003-b316-2a184ae7f324" providerId="ADAL" clId="{40E4D7BE-4EE2-41DC-9C40-CB5705418D6A}" dt="2021-08-05T09:28:40.424" v="237" actId="1037"/>
          <ac:picMkLst>
            <pc:docMk/>
            <pc:sldMk cId="1985865316" sldId="262"/>
            <ac:picMk id="1032" creationId="{163AC297-5972-431E-9A76-5CD9E0756C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C6F3B-2A47-454B-8850-CE3818BBA04F}" type="datetimeFigureOut">
              <a:rPr lang="nb-NO" smtClean="0"/>
              <a:t>05.08.2021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F583E-C758-497A-AE9A-B53050C405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1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583E-C758-497A-AE9A-B53050C405A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07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C2727"/>
                </a:solidFill>
                <a:effectLst/>
                <a:cs typeface="Calibri" panose="020F0502020204030204" pitchFamily="34" charset="0"/>
              </a:rPr>
              <a:t>All qualified applicants are encouraged to apply; however, indigenous students will be given priority.</a:t>
            </a:r>
            <a:endParaRPr lang="en-CA" b="1" dirty="0"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583E-C758-497A-AE9A-B53050C405A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803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2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16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58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18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85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65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723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1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01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37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737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8C3A8-0A9D-4845-AB4D-E8DD11B8DFFD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FF73-37A8-4A68-9F01-7E727DEA9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544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3" Type="http://schemas.openxmlformats.org/officeDocument/2006/relationships/hyperlink" Target="http://www.canadianmountainnetwork.ca/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6.jpg"/><Relationship Id="rId5" Type="http://schemas.openxmlformats.org/officeDocument/2006/relationships/image" Target="../media/image7.png"/><Relationship Id="rId10" Type="http://schemas.openxmlformats.org/officeDocument/2006/relationships/hyperlink" Target="mailto:louise.Chavarie@nmbu.no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ow to get water reduction formulation right"/>
          <p:cNvSpPr>
            <a:spLocks noChangeAspect="1" noChangeArrowheads="1"/>
          </p:cNvSpPr>
          <p:nvPr/>
        </p:nvSpPr>
        <p:spPr bwMode="auto">
          <a:xfrm>
            <a:off x="883708" y="2895071"/>
            <a:ext cx="392035" cy="3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0" y="-62006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join our team!</a:t>
            </a:r>
            <a:endParaRPr lang="en-CA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5" y="422947"/>
            <a:ext cx="11040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 and PhD positions in freshwater fish ecology &amp; alpine lakes (Norway and Canada)</a:t>
            </a:r>
            <a:endParaRPr lang="en-CA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219570"/>
            <a:ext cx="1219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We are recruiting </a:t>
            </a:r>
            <a:r>
              <a:rPr lang="en-US" sz="1700" b="1" dirty="0">
                <a:solidFill>
                  <a:srgbClr val="002060"/>
                </a:solidFill>
              </a:rPr>
              <a:t>PhD and MSc students</a:t>
            </a:r>
            <a:r>
              <a:rPr lang="en-US" sz="1700" dirty="0"/>
              <a:t> to examine </a:t>
            </a:r>
            <a:r>
              <a:rPr lang="en-US" sz="1700" b="1" dirty="0">
                <a:solidFill>
                  <a:srgbClr val="002060"/>
                </a:solidFill>
              </a:rPr>
              <a:t>fish winter and summer ecology </a:t>
            </a:r>
            <a:r>
              <a:rPr lang="en-US" sz="1700" dirty="0"/>
              <a:t>in the Chic-Chocs Mountains (Qu</a:t>
            </a:r>
            <a:r>
              <a:rPr lang="fr-CA" sz="1700" dirty="0" err="1"/>
              <a:t>ébec</a:t>
            </a:r>
            <a:r>
              <a:rPr lang="fr-CA" sz="1700" dirty="0"/>
              <a:t>, Canada), </a:t>
            </a:r>
            <a:r>
              <a:rPr lang="fr-CA" sz="1700" dirty="0" err="1"/>
              <a:t>linking</a:t>
            </a:r>
            <a:r>
              <a:rPr lang="fr-CA" sz="1700" dirty="0"/>
              <a:t> </a:t>
            </a:r>
            <a:r>
              <a:rPr lang="fr-CA" sz="1700" b="1" dirty="0" err="1">
                <a:solidFill>
                  <a:srgbClr val="002060"/>
                </a:solidFill>
              </a:rPr>
              <a:t>ecologial</a:t>
            </a:r>
            <a:r>
              <a:rPr lang="fr-CA" sz="1700" b="1" dirty="0">
                <a:solidFill>
                  <a:srgbClr val="002060"/>
                </a:solidFill>
              </a:rPr>
              <a:t>, </a:t>
            </a:r>
            <a:r>
              <a:rPr lang="fr-CA" sz="1700" b="1" dirty="0" err="1">
                <a:solidFill>
                  <a:srgbClr val="002060"/>
                </a:solidFill>
              </a:rPr>
              <a:t>behavioural</a:t>
            </a:r>
            <a:r>
              <a:rPr lang="fr-CA" sz="1700" b="1" dirty="0">
                <a:solidFill>
                  <a:srgbClr val="002060"/>
                </a:solidFill>
              </a:rPr>
              <a:t> and </a:t>
            </a:r>
            <a:r>
              <a:rPr lang="fr-CA" sz="1700" b="1" dirty="0" err="1">
                <a:solidFill>
                  <a:srgbClr val="002060"/>
                </a:solidFill>
              </a:rPr>
              <a:t>evolutionary</a:t>
            </a:r>
            <a:r>
              <a:rPr lang="fr-CA" sz="1700" b="1" dirty="0">
                <a:solidFill>
                  <a:srgbClr val="002060"/>
                </a:solidFill>
              </a:rPr>
              <a:t> </a:t>
            </a:r>
            <a:r>
              <a:rPr lang="fr-CA" sz="1700" dirty="0"/>
              <a:t>drivers of </a:t>
            </a:r>
            <a:r>
              <a:rPr lang="fr-CA" sz="1700" dirty="0" err="1"/>
              <a:t>fish</a:t>
            </a:r>
            <a:r>
              <a:rPr lang="fr-CA" sz="1700" dirty="0"/>
              <a:t> life-cycle in </a:t>
            </a:r>
            <a:r>
              <a:rPr lang="fr-CA" sz="1700" b="1" dirty="0">
                <a:solidFill>
                  <a:srgbClr val="002060"/>
                </a:solidFill>
              </a:rPr>
              <a:t>alpine </a:t>
            </a:r>
            <a:r>
              <a:rPr lang="fr-CA" sz="1700" b="1" dirty="0" err="1">
                <a:solidFill>
                  <a:srgbClr val="002060"/>
                </a:solidFill>
              </a:rPr>
              <a:t>lakes</a:t>
            </a:r>
            <a:r>
              <a:rPr lang="fr-CA" sz="1700" dirty="0"/>
              <a:t>. The </a:t>
            </a:r>
            <a:r>
              <a:rPr lang="fr-CA" sz="1700" dirty="0" err="1"/>
              <a:t>project</a:t>
            </a:r>
            <a:r>
              <a:rPr lang="fr-CA" sz="1700" dirty="0"/>
              <a:t> </a:t>
            </a:r>
            <a:r>
              <a:rPr lang="fr-CA" sz="1700" dirty="0" err="1"/>
              <a:t>is</a:t>
            </a:r>
            <a:r>
              <a:rPr lang="fr-CA" sz="1700" dirty="0"/>
              <a:t> </a:t>
            </a:r>
            <a:r>
              <a:rPr lang="fr-CA" sz="1700" dirty="0" err="1"/>
              <a:t>co-led</a:t>
            </a:r>
            <a:r>
              <a:rPr lang="fr-CA" sz="1700" dirty="0"/>
              <a:t> by the </a:t>
            </a:r>
            <a:r>
              <a:rPr lang="fr-CA" sz="1700" dirty="0" err="1"/>
              <a:t>Mi'gmaq</a:t>
            </a:r>
            <a:r>
              <a:rPr lang="fr-CA" sz="1700" dirty="0"/>
              <a:t> </a:t>
            </a:r>
            <a:r>
              <a:rPr lang="fr-CA" sz="1700" dirty="0" err="1"/>
              <a:t>organization</a:t>
            </a:r>
            <a:r>
              <a:rPr lang="fr-CA" sz="1700" dirty="0"/>
              <a:t> MMAFMA on </a:t>
            </a:r>
            <a:r>
              <a:rPr lang="fr-CA" sz="1700" dirty="0" err="1"/>
              <a:t>whose</a:t>
            </a:r>
            <a:r>
              <a:rPr lang="fr-CA" sz="1700" dirty="0"/>
              <a:t> </a:t>
            </a:r>
            <a:r>
              <a:rPr lang="fr-CA" sz="1700" dirty="0" err="1"/>
              <a:t>traditional</a:t>
            </a:r>
            <a:r>
              <a:rPr lang="fr-CA" sz="1700" dirty="0"/>
              <a:t> </a:t>
            </a:r>
            <a:r>
              <a:rPr lang="fr-CA" sz="1700" dirty="0" err="1"/>
              <a:t>territories</a:t>
            </a:r>
            <a:r>
              <a:rPr lang="fr-CA" sz="1700" dirty="0"/>
              <a:t> </a:t>
            </a:r>
            <a:r>
              <a:rPr lang="fr-CA" sz="1700" dirty="0" err="1"/>
              <a:t>this</a:t>
            </a:r>
            <a:r>
              <a:rPr lang="fr-CA" sz="1700" dirty="0"/>
              <a:t> </a:t>
            </a:r>
            <a:r>
              <a:rPr lang="fr-CA" sz="1700" dirty="0" err="1"/>
              <a:t>work</a:t>
            </a:r>
            <a:r>
              <a:rPr lang="fr-CA" sz="1700" dirty="0"/>
              <a:t> </a:t>
            </a:r>
            <a:r>
              <a:rPr lang="fr-CA" sz="1700" dirty="0" err="1"/>
              <a:t>takes</a:t>
            </a:r>
            <a:r>
              <a:rPr lang="fr-CA" sz="1700" dirty="0"/>
              <a:t> place. It </a:t>
            </a:r>
            <a:r>
              <a:rPr lang="fr-CA" sz="1700" dirty="0" err="1"/>
              <a:t>is</a:t>
            </a:r>
            <a:r>
              <a:rPr lang="fr-CA" sz="1700" dirty="0"/>
              <a:t> </a:t>
            </a:r>
            <a:r>
              <a:rPr lang="fr-CA" sz="1700" dirty="0" err="1"/>
              <a:t>funded</a:t>
            </a:r>
            <a:r>
              <a:rPr lang="fr-CA" sz="1700" dirty="0"/>
              <a:t> by the Canadian </a:t>
            </a:r>
            <a:r>
              <a:rPr lang="fr-CA" sz="1700" dirty="0" err="1"/>
              <a:t>Mountain</a:t>
            </a:r>
            <a:r>
              <a:rPr lang="fr-CA" sz="1700" dirty="0"/>
              <a:t> Network (</a:t>
            </a:r>
            <a:r>
              <a:rPr lang="fr-CA" sz="1700" dirty="0">
                <a:hlinkClick r:id="rId3"/>
              </a:rPr>
              <a:t>www.canadianmountainnetwork.ca</a:t>
            </a:r>
            <a:r>
              <a:rPr lang="fr-CA" sz="1700" dirty="0"/>
              <a:t>) and </a:t>
            </a:r>
            <a:r>
              <a:rPr lang="fr-CA" sz="1700" dirty="0" err="1"/>
              <a:t>is</a:t>
            </a:r>
            <a:r>
              <a:rPr lang="fr-CA" sz="1700" dirty="0"/>
              <a:t> </a:t>
            </a:r>
            <a:r>
              <a:rPr lang="fr-CA" sz="1700" dirty="0" err="1"/>
              <a:t>done</a:t>
            </a:r>
            <a:r>
              <a:rPr lang="fr-CA" sz="1700" dirty="0"/>
              <a:t> in collaboration </a:t>
            </a:r>
            <a:r>
              <a:rPr lang="fr-CA" sz="1700" dirty="0" err="1"/>
              <a:t>with</a:t>
            </a:r>
            <a:r>
              <a:rPr lang="fr-CA" sz="1700" dirty="0"/>
              <a:t> provincial </a:t>
            </a:r>
            <a:r>
              <a:rPr lang="fr-CA" sz="1700" dirty="0" err="1"/>
              <a:t>government</a:t>
            </a:r>
            <a:r>
              <a:rPr lang="fr-CA" sz="1700" dirty="0"/>
              <a:t> </a:t>
            </a:r>
            <a:r>
              <a:rPr lang="fr-CA" sz="1700" dirty="0" err="1"/>
              <a:t>agencies</a:t>
            </a:r>
            <a:r>
              <a:rPr lang="fr-CA" sz="1700" dirty="0"/>
              <a:t> (MFFP &amp; SÉPAQ). Fish </a:t>
            </a:r>
            <a:r>
              <a:rPr lang="fr-CA" sz="1700" dirty="0" err="1"/>
              <a:t>species</a:t>
            </a:r>
            <a:r>
              <a:rPr lang="fr-CA" sz="1700" dirty="0"/>
              <a:t> </a:t>
            </a:r>
            <a:r>
              <a:rPr lang="fr-CA" sz="1700" dirty="0" err="1"/>
              <a:t>studied</a:t>
            </a:r>
            <a:r>
              <a:rPr lang="fr-CA" sz="1700" dirty="0"/>
              <a:t> </a:t>
            </a:r>
            <a:r>
              <a:rPr lang="fr-CA" sz="1700" dirty="0" err="1"/>
              <a:t>will</a:t>
            </a:r>
            <a:r>
              <a:rPr lang="fr-CA" sz="1700" dirty="0"/>
              <a:t> </a:t>
            </a:r>
            <a:r>
              <a:rPr lang="fr-CA" sz="1700" dirty="0" err="1"/>
              <a:t>include</a:t>
            </a:r>
            <a:r>
              <a:rPr lang="fr-CA" sz="1700" dirty="0"/>
              <a:t> </a:t>
            </a:r>
            <a:r>
              <a:rPr lang="fr-CA" sz="1700" b="1" dirty="0" err="1">
                <a:solidFill>
                  <a:srgbClr val="002060"/>
                </a:solidFill>
              </a:rPr>
              <a:t>Arctic</a:t>
            </a:r>
            <a:r>
              <a:rPr lang="fr-CA" sz="1700" b="1" dirty="0">
                <a:solidFill>
                  <a:srgbClr val="002060"/>
                </a:solidFill>
              </a:rPr>
              <a:t> </a:t>
            </a:r>
            <a:r>
              <a:rPr lang="fr-CA" sz="1700" b="1" dirty="0" err="1">
                <a:solidFill>
                  <a:srgbClr val="002060"/>
                </a:solidFill>
              </a:rPr>
              <a:t>charr</a:t>
            </a:r>
            <a:r>
              <a:rPr lang="fr-CA" sz="1700" dirty="0"/>
              <a:t>, </a:t>
            </a:r>
            <a:r>
              <a:rPr lang="fr-CA" sz="1700" b="1" dirty="0" err="1">
                <a:solidFill>
                  <a:srgbClr val="002060"/>
                </a:solidFill>
              </a:rPr>
              <a:t>lake</a:t>
            </a:r>
            <a:r>
              <a:rPr lang="fr-CA" sz="1700" b="1" dirty="0">
                <a:solidFill>
                  <a:srgbClr val="002060"/>
                </a:solidFill>
              </a:rPr>
              <a:t> </a:t>
            </a:r>
            <a:r>
              <a:rPr lang="fr-CA" sz="1700" b="1" dirty="0" err="1">
                <a:solidFill>
                  <a:srgbClr val="002060"/>
                </a:solidFill>
              </a:rPr>
              <a:t>trout</a:t>
            </a:r>
            <a:r>
              <a:rPr lang="fr-CA" sz="1700" dirty="0"/>
              <a:t>, and </a:t>
            </a:r>
            <a:r>
              <a:rPr lang="fr-CA" sz="1700" b="1" dirty="0">
                <a:solidFill>
                  <a:srgbClr val="002060"/>
                </a:solidFill>
              </a:rPr>
              <a:t>brook </a:t>
            </a:r>
            <a:r>
              <a:rPr lang="fr-CA" sz="1700" b="1" dirty="0" err="1">
                <a:solidFill>
                  <a:srgbClr val="002060"/>
                </a:solidFill>
              </a:rPr>
              <a:t>trou</a:t>
            </a:r>
            <a:r>
              <a:rPr lang="fr-CA" sz="1700" dirty="0" err="1"/>
              <a:t>t</a:t>
            </a:r>
            <a:r>
              <a:rPr lang="fr-CA" sz="1700" dirty="0"/>
              <a:t> and key </a:t>
            </a:r>
            <a:r>
              <a:rPr lang="fr-CA" sz="1700" dirty="0" err="1"/>
              <a:t>approaches</a:t>
            </a:r>
            <a:r>
              <a:rPr lang="fr-CA" sz="1700" dirty="0"/>
              <a:t> </a:t>
            </a:r>
            <a:r>
              <a:rPr lang="fr-CA" sz="1700" dirty="0" err="1"/>
              <a:t>include</a:t>
            </a:r>
            <a:r>
              <a:rPr lang="fr-CA" sz="1700" dirty="0"/>
              <a:t> </a:t>
            </a:r>
            <a:r>
              <a:rPr lang="fr-CA" sz="1700" b="1" dirty="0" err="1">
                <a:solidFill>
                  <a:srgbClr val="002060"/>
                </a:solidFill>
              </a:rPr>
              <a:t>genomics</a:t>
            </a:r>
            <a:r>
              <a:rPr lang="fr-CA" sz="1700" b="1" dirty="0">
                <a:solidFill>
                  <a:srgbClr val="002060"/>
                </a:solidFill>
              </a:rPr>
              <a:t>, </a:t>
            </a:r>
            <a:r>
              <a:rPr lang="fr-CA" sz="1700" b="1" dirty="0" err="1">
                <a:solidFill>
                  <a:srgbClr val="002060"/>
                </a:solidFill>
              </a:rPr>
              <a:t>eDNA</a:t>
            </a:r>
            <a:r>
              <a:rPr lang="fr-CA" sz="1700" b="1" dirty="0">
                <a:solidFill>
                  <a:srgbClr val="002060"/>
                </a:solidFill>
              </a:rPr>
              <a:t>, </a:t>
            </a:r>
            <a:r>
              <a:rPr lang="fr-CA" sz="1700" b="1" dirty="0" err="1">
                <a:solidFill>
                  <a:srgbClr val="002060"/>
                </a:solidFill>
              </a:rPr>
              <a:t>morphology</a:t>
            </a:r>
            <a:r>
              <a:rPr lang="fr-CA" sz="1700" b="1" dirty="0">
                <a:solidFill>
                  <a:srgbClr val="002060"/>
                </a:solidFill>
              </a:rPr>
              <a:t>, </a:t>
            </a:r>
            <a:r>
              <a:rPr lang="fr-CA" sz="1700" b="1" dirty="0" err="1">
                <a:solidFill>
                  <a:srgbClr val="002060"/>
                </a:solidFill>
              </a:rPr>
              <a:t>telemetry</a:t>
            </a:r>
            <a:r>
              <a:rPr lang="fr-CA" sz="1700" b="1" dirty="0">
                <a:solidFill>
                  <a:srgbClr val="002060"/>
                </a:solidFill>
              </a:rPr>
              <a:t>, isotopes, </a:t>
            </a:r>
            <a:r>
              <a:rPr lang="fr-CA" sz="1700" b="1" dirty="0" err="1">
                <a:solidFill>
                  <a:srgbClr val="002060"/>
                </a:solidFill>
              </a:rPr>
              <a:t>fatty</a:t>
            </a:r>
            <a:r>
              <a:rPr lang="fr-CA" sz="1700" b="1" dirty="0">
                <a:solidFill>
                  <a:srgbClr val="002060"/>
                </a:solidFill>
              </a:rPr>
              <a:t> </a:t>
            </a:r>
            <a:r>
              <a:rPr lang="fr-CA" sz="1700" b="1" dirty="0" err="1">
                <a:solidFill>
                  <a:srgbClr val="002060"/>
                </a:solidFill>
              </a:rPr>
              <a:t>acids</a:t>
            </a:r>
            <a:r>
              <a:rPr lang="fr-CA" sz="1700" b="1" dirty="0">
                <a:solidFill>
                  <a:srgbClr val="002060"/>
                </a:solidFill>
              </a:rPr>
              <a:t>, </a:t>
            </a:r>
            <a:r>
              <a:rPr lang="fr-CA" sz="1700" b="1" dirty="0" err="1">
                <a:solidFill>
                  <a:srgbClr val="002060"/>
                </a:solidFill>
              </a:rPr>
              <a:t>otoliths</a:t>
            </a:r>
            <a:r>
              <a:rPr lang="fr-CA" sz="1700" b="1" dirty="0">
                <a:solidFill>
                  <a:srgbClr val="002060"/>
                </a:solidFill>
              </a:rPr>
              <a:t>, </a:t>
            </a:r>
            <a:r>
              <a:rPr lang="fr-CA" sz="1700" b="1" dirty="0" err="1">
                <a:solidFill>
                  <a:srgbClr val="002060"/>
                </a:solidFill>
              </a:rPr>
              <a:t>food</a:t>
            </a:r>
            <a:r>
              <a:rPr lang="fr-CA" sz="1700" b="1" dirty="0">
                <a:solidFill>
                  <a:srgbClr val="002060"/>
                </a:solidFill>
              </a:rPr>
              <a:t>-web </a:t>
            </a:r>
            <a:r>
              <a:rPr lang="fr-CA" sz="1700" b="1" dirty="0" err="1">
                <a:solidFill>
                  <a:srgbClr val="002060"/>
                </a:solidFill>
              </a:rPr>
              <a:t>ecology</a:t>
            </a:r>
            <a:r>
              <a:rPr lang="fr-CA" sz="1700" b="1" dirty="0"/>
              <a:t>. </a:t>
            </a:r>
          </a:p>
          <a:p>
            <a:endParaRPr lang="fr-CA" sz="1600" b="1" dirty="0"/>
          </a:p>
          <a:p>
            <a:endParaRPr lang="fr-CA" sz="1600" b="1" dirty="0"/>
          </a:p>
        </p:txBody>
      </p:sp>
      <p:pic>
        <p:nvPicPr>
          <p:cNvPr id="11" name="Picture 10" descr="Jean-Sébastien Moore (@jeanseb_moore) | Twitter">
            <a:extLst>
              <a:ext uri="{FF2B5EF4-FFF2-40B4-BE49-F238E27FC236}">
                <a16:creationId xmlns:a16="http://schemas.microsoft.com/office/drawing/2014/main" id="{A7CF686D-B292-4F87-B299-D590590A59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3"/>
          <a:stretch/>
        </p:blipFill>
        <p:spPr bwMode="auto">
          <a:xfrm>
            <a:off x="3391" y="1751121"/>
            <a:ext cx="1316736" cy="9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4D8101-2859-4339-A5FB-E263040F9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" y="825823"/>
            <a:ext cx="1323213" cy="9924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D107F5-454B-46D6-8FDF-768A799A2181}"/>
              </a:ext>
            </a:extLst>
          </p:cNvPr>
          <p:cNvSpPr txBox="1"/>
          <p:nvPr/>
        </p:nvSpPr>
        <p:spPr>
          <a:xfrm>
            <a:off x="1334992" y="811838"/>
            <a:ext cx="242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Louise Chavarie</a:t>
            </a:r>
          </a:p>
          <a:p>
            <a:r>
              <a:rPr lang="en-US" sz="1600" b="1" dirty="0"/>
              <a:t>The Norwegian University of Life Sciences</a:t>
            </a:r>
            <a:endParaRPr lang="en-CA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1F9A10-CB84-4414-AA20-685E304817AB}"/>
              </a:ext>
            </a:extLst>
          </p:cNvPr>
          <p:cNvSpPr txBox="1"/>
          <p:nvPr/>
        </p:nvSpPr>
        <p:spPr>
          <a:xfrm>
            <a:off x="1349986" y="1850057"/>
            <a:ext cx="2074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Jean-S</a:t>
            </a:r>
            <a:r>
              <a:rPr lang="fr-CA" sz="1600" b="1" dirty="0" err="1"/>
              <a:t>ébastien</a:t>
            </a:r>
            <a:r>
              <a:rPr lang="fr-CA" sz="1600" b="1" dirty="0"/>
              <a:t> Moore</a:t>
            </a:r>
          </a:p>
          <a:p>
            <a:r>
              <a:rPr lang="fr-CA" sz="1600" b="1" dirty="0"/>
              <a:t>Université Laval</a:t>
            </a:r>
            <a:endParaRPr lang="en-CA" sz="1600" b="1" dirty="0"/>
          </a:p>
        </p:txBody>
      </p:sp>
      <p:pic>
        <p:nvPicPr>
          <p:cNvPr id="1028" name="Picture 4" descr="Le chercheur de l&amp;#39;UQTR Pierre Magnan nommé commissaire au BAPE |  Radio-Canada.ca">
            <a:extLst>
              <a:ext uri="{FF2B5EF4-FFF2-40B4-BE49-F238E27FC236}">
                <a16:creationId xmlns:a16="http://schemas.microsoft.com/office/drawing/2014/main" id="{5AC9062A-208F-45AD-9348-6A2D1A9C2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64"/>
          <a:stretch/>
        </p:blipFill>
        <p:spPr bwMode="auto">
          <a:xfrm>
            <a:off x="3391" y="2729013"/>
            <a:ext cx="1323213" cy="8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2C9FF1-EA6B-4A31-8B93-2CD44438BBD8}"/>
              </a:ext>
            </a:extLst>
          </p:cNvPr>
          <p:cNvSpPr txBox="1"/>
          <p:nvPr/>
        </p:nvSpPr>
        <p:spPr>
          <a:xfrm>
            <a:off x="1328515" y="2746827"/>
            <a:ext cx="1440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/>
              <a:t>Pierre Magnan</a:t>
            </a:r>
          </a:p>
          <a:p>
            <a:r>
              <a:rPr lang="fr-CA" sz="1600" b="1" dirty="0"/>
              <a:t>UQTR</a:t>
            </a:r>
            <a:endParaRPr lang="en-CA" sz="1600" b="1" dirty="0"/>
          </a:p>
        </p:txBody>
      </p:sp>
      <p:pic>
        <p:nvPicPr>
          <p:cNvPr id="1032" name="Picture 8" descr="Olivier MORISSETTE | Researcher | Ph. D. in Biology | Direction de  l&amp;#39;Expertise sur la Faune Aquatique">
            <a:extLst>
              <a:ext uri="{FF2B5EF4-FFF2-40B4-BE49-F238E27FC236}">
                <a16:creationId xmlns:a16="http://schemas.microsoft.com/office/drawing/2014/main" id="{163AC297-5972-431E-9A76-5CD9E0756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21"/>
          <a:stretch/>
        </p:blipFill>
        <p:spPr bwMode="auto">
          <a:xfrm>
            <a:off x="3391" y="3600694"/>
            <a:ext cx="1316735" cy="8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417E43-2AAA-40FB-929E-1A67B59903F5}"/>
              </a:ext>
            </a:extLst>
          </p:cNvPr>
          <p:cNvSpPr txBox="1"/>
          <p:nvPr/>
        </p:nvSpPr>
        <p:spPr>
          <a:xfrm>
            <a:off x="1318518" y="3604541"/>
            <a:ext cx="162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/>
              <a:t>Olivier </a:t>
            </a:r>
            <a:r>
              <a:rPr lang="fr-CA" sz="1600" b="1" dirty="0" err="1"/>
              <a:t>Morisette</a:t>
            </a:r>
            <a:endParaRPr lang="fr-CA" sz="1600" b="1" dirty="0"/>
          </a:p>
          <a:p>
            <a:r>
              <a:rPr lang="fr-CA" sz="1600" b="1" dirty="0"/>
              <a:t>MFFP</a:t>
            </a:r>
            <a:endParaRPr lang="en-CA" sz="1600" b="1" dirty="0"/>
          </a:p>
        </p:txBody>
      </p:sp>
      <p:pic>
        <p:nvPicPr>
          <p:cNvPr id="21" name="Picture 4" descr="COMMUNAL SUBSISTENCE FISHERY">
            <a:extLst>
              <a:ext uri="{FF2B5EF4-FFF2-40B4-BE49-F238E27FC236}">
                <a16:creationId xmlns:a16="http://schemas.microsoft.com/office/drawing/2014/main" id="{062B7BBA-145E-466C-9F46-56E6E4A4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33" y="1136282"/>
            <a:ext cx="1437762" cy="12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Société des établissements de plein air du Québec - Wikipedia">
            <a:extLst>
              <a:ext uri="{FF2B5EF4-FFF2-40B4-BE49-F238E27FC236}">
                <a16:creationId xmlns:a16="http://schemas.microsoft.com/office/drawing/2014/main" id="{16D2D8DE-E5BA-4094-AC11-EF32622D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55" y="2187179"/>
            <a:ext cx="1221053" cy="1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2" descr="Ministère des Forêts, de la Faune et des Parcs — Wikipédia">
            <a:extLst>
              <a:ext uri="{FF2B5EF4-FFF2-40B4-BE49-F238E27FC236}">
                <a16:creationId xmlns:a16="http://schemas.microsoft.com/office/drawing/2014/main" id="{CC2B2F5D-CAC0-451A-95FF-73228FC91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22" y="3190174"/>
            <a:ext cx="2180033" cy="7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MN-01 - Canadian Mountain Network">
            <a:extLst>
              <a:ext uri="{FF2B5EF4-FFF2-40B4-BE49-F238E27FC236}">
                <a16:creationId xmlns:a16="http://schemas.microsoft.com/office/drawing/2014/main" id="{8063BCFA-41ED-4CD5-8A6A-71687F19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40" y="3923777"/>
            <a:ext cx="1872389" cy="9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4689FDD-55BC-45BA-9741-127A89D1377F}"/>
              </a:ext>
            </a:extLst>
          </p:cNvPr>
          <p:cNvGrpSpPr/>
          <p:nvPr/>
        </p:nvGrpSpPr>
        <p:grpSpPr>
          <a:xfrm>
            <a:off x="6129892" y="1088086"/>
            <a:ext cx="5817738" cy="3930148"/>
            <a:chOff x="6129892" y="1088086"/>
            <a:chExt cx="5817738" cy="39301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7ED11A2-38F5-43EE-A3BA-9C7178F83CA0}"/>
                </a:ext>
              </a:extLst>
            </p:cNvPr>
            <p:cNvGrpSpPr/>
            <p:nvPr/>
          </p:nvGrpSpPr>
          <p:grpSpPr>
            <a:xfrm>
              <a:off x="6129892" y="1088086"/>
              <a:ext cx="5817738" cy="3930148"/>
              <a:chOff x="2316032" y="960347"/>
              <a:chExt cx="4863997" cy="3722971"/>
            </a:xfrm>
          </p:grpSpPr>
          <p:pic>
            <p:nvPicPr>
              <p:cNvPr id="26" name="Picture 25" descr="A body of water with mountains in the background&#10;&#10;Description automatically generated with medium confidence">
                <a:extLst>
                  <a:ext uri="{FF2B5EF4-FFF2-40B4-BE49-F238E27FC236}">
                    <a16:creationId xmlns:a16="http://schemas.microsoft.com/office/drawing/2014/main" id="{900BB42D-DA4B-4E50-B95D-3F4B5D617D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" t="20791" r="43060"/>
              <a:stretch/>
            </p:blipFill>
            <p:spPr>
              <a:xfrm>
                <a:off x="2316032" y="960347"/>
                <a:ext cx="4460682" cy="3722971"/>
              </a:xfrm>
              <a:prstGeom prst="rect">
                <a:avLst/>
              </a:prstGeom>
            </p:spPr>
          </p:pic>
          <p:pic>
            <p:nvPicPr>
              <p:cNvPr id="27" name="Picture 26" descr="A lake surrounded by mountains&#10;&#10;Description automatically generated with low confidence">
                <a:extLst>
                  <a:ext uri="{FF2B5EF4-FFF2-40B4-BE49-F238E27FC236}">
                    <a16:creationId xmlns:a16="http://schemas.microsoft.com/office/drawing/2014/main" id="{85D0B27C-D8A1-4052-BED0-3820BB48E9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92" t="10525" r="39424" b="48157"/>
              <a:stretch/>
            </p:blipFill>
            <p:spPr>
              <a:xfrm>
                <a:off x="4492925" y="960347"/>
                <a:ext cx="2687104" cy="3722971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7A75F-9DBD-4A02-9455-22E41ED9522E}"/>
                </a:ext>
              </a:extLst>
            </p:cNvPr>
            <p:cNvSpPr txBox="1"/>
            <p:nvPr/>
          </p:nvSpPr>
          <p:spPr>
            <a:xfrm>
              <a:off x="6131365" y="4676357"/>
              <a:ext cx="32001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bg1"/>
                  </a:solidFill>
                </a:rPr>
                <a:t>Winter and summer </a:t>
              </a:r>
              <a:r>
                <a:rPr lang="nb-NO" sz="1600" dirty="0" err="1">
                  <a:solidFill>
                    <a:schemeClr val="bg1"/>
                  </a:solidFill>
                </a:rPr>
                <a:t>aquatic</a:t>
              </a:r>
              <a:r>
                <a:rPr lang="nb-NO" sz="1600" dirty="0">
                  <a:solidFill>
                    <a:schemeClr val="bg1"/>
                  </a:solidFill>
                </a:rPr>
                <a:t> </a:t>
              </a:r>
              <a:r>
                <a:rPr lang="nb-NO" sz="1600" dirty="0" err="1">
                  <a:solidFill>
                    <a:schemeClr val="bg1"/>
                  </a:solidFill>
                </a:rPr>
                <a:t>ecology</a:t>
              </a:r>
              <a:endParaRPr lang="nb-NO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Exploring a delicate food web | UNB">
            <a:extLst>
              <a:ext uri="{FF2B5EF4-FFF2-40B4-BE49-F238E27FC236}">
                <a16:creationId xmlns:a16="http://schemas.microsoft.com/office/drawing/2014/main" id="{F205D8BE-35DE-41A0-AEC5-697B2D6C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" y="4409790"/>
            <a:ext cx="1314603" cy="8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A0C8126-08F6-4CA8-9647-FEFEF73457EB}"/>
              </a:ext>
            </a:extLst>
          </p:cNvPr>
          <p:cNvSpPr txBox="1"/>
          <p:nvPr/>
        </p:nvSpPr>
        <p:spPr>
          <a:xfrm>
            <a:off x="1318297" y="4428773"/>
            <a:ext cx="211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/>
              <a:t>Heidi Swanson</a:t>
            </a:r>
          </a:p>
          <a:p>
            <a:r>
              <a:rPr lang="fr-CA" sz="1600" b="1" dirty="0" err="1"/>
              <a:t>University</a:t>
            </a:r>
            <a:r>
              <a:rPr lang="fr-CA" sz="1600" b="1" dirty="0"/>
              <a:t> of Waterloo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198586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159F19-DA70-46F4-931B-2EAE9CF76BAF}"/>
              </a:ext>
            </a:extLst>
          </p:cNvPr>
          <p:cNvSpPr txBox="1"/>
          <p:nvPr/>
        </p:nvSpPr>
        <p:spPr>
          <a:xfrm>
            <a:off x="982210" y="38662"/>
            <a:ext cx="92166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join our team!</a:t>
            </a:r>
            <a:endParaRPr lang="en-CA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OMMUNAL SUBSISTENCE FISHERY">
            <a:extLst>
              <a:ext uri="{FF2B5EF4-FFF2-40B4-BE49-F238E27FC236}">
                <a16:creationId xmlns:a16="http://schemas.microsoft.com/office/drawing/2014/main" id="{2E5A8AE1-5720-4C61-887E-3DC74AFE2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29" y="6037268"/>
            <a:ext cx="906087" cy="8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Société des établissements de plein air du Québec - Wikipedia">
            <a:extLst>
              <a:ext uri="{FF2B5EF4-FFF2-40B4-BE49-F238E27FC236}">
                <a16:creationId xmlns:a16="http://schemas.microsoft.com/office/drawing/2014/main" id="{22607E1F-9A99-4505-85D0-DA503A7F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96" y="6004842"/>
            <a:ext cx="966060" cy="8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Ministère des Forêts, de la Faune et des Parcs — Wikipédia">
            <a:extLst>
              <a:ext uri="{FF2B5EF4-FFF2-40B4-BE49-F238E27FC236}">
                <a16:creationId xmlns:a16="http://schemas.microsoft.com/office/drawing/2014/main" id="{6A161E43-C32B-4A13-B6F3-3FA4EDD25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71" y="6202527"/>
            <a:ext cx="1956636" cy="6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MN-01 - Canadian Mountain Network">
            <a:extLst>
              <a:ext uri="{FF2B5EF4-FFF2-40B4-BE49-F238E27FC236}">
                <a16:creationId xmlns:a16="http://schemas.microsoft.com/office/drawing/2014/main" id="{1CDCBFEF-63E5-4C63-96D7-213055F3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" y="6110694"/>
            <a:ext cx="1461744" cy="7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F9C77C-E386-4F4A-8220-3FDB76B68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64" y="6202527"/>
            <a:ext cx="2037159" cy="619817"/>
          </a:xfrm>
          <a:prstGeom prst="rect">
            <a:avLst/>
          </a:prstGeom>
        </p:spPr>
      </p:pic>
      <p:pic>
        <p:nvPicPr>
          <p:cNvPr id="11" name="Picture 6" descr="Collection entomologique de l&amp;#39;Université Laval (ULQC)">
            <a:extLst>
              <a:ext uri="{FF2B5EF4-FFF2-40B4-BE49-F238E27FC236}">
                <a16:creationId xmlns:a16="http://schemas.microsoft.com/office/drawing/2014/main" id="{CA261742-1828-4DA0-AF4E-9E8BAE80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989" y="6211857"/>
            <a:ext cx="1507310" cy="6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Université du Québec à Trois-Rivières - Charte graphique de l&amp;#39;Université du  Québec à Trois-Rivières">
            <a:extLst>
              <a:ext uri="{FF2B5EF4-FFF2-40B4-BE49-F238E27FC236}">
                <a16:creationId xmlns:a16="http://schemas.microsoft.com/office/drawing/2014/main" id="{77E0B1D5-2072-4D6F-B6DA-A140B8908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5"/>
          <a:stretch/>
        </p:blipFill>
        <p:spPr bwMode="auto">
          <a:xfrm>
            <a:off x="10452683" y="6093112"/>
            <a:ext cx="1831524" cy="7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C240D7-1403-4F4F-B9C1-E3FC0ECE2BAB}"/>
              </a:ext>
            </a:extLst>
          </p:cNvPr>
          <p:cNvSpPr txBox="1"/>
          <p:nvPr/>
        </p:nvSpPr>
        <p:spPr>
          <a:xfrm>
            <a:off x="19126" y="583954"/>
            <a:ext cx="1215374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Application deadline: October 1, 2021</a:t>
            </a:r>
            <a:endParaRPr lang="en-CA" sz="2000" b="1" dirty="0"/>
          </a:p>
          <a:p>
            <a:endParaRPr lang="en-US" sz="1600" b="1" dirty="0"/>
          </a:p>
          <a:p>
            <a:r>
              <a:rPr lang="en-US" sz="2000" b="1" dirty="0"/>
              <a:t>Skills and experience: </a:t>
            </a:r>
            <a:r>
              <a:rPr lang="en-US" dirty="0"/>
              <a:t>Ideally, candidates will have previous research experience with fish ecology, molecular biology, population genetics, statistics, and/or field work in alpine/remote locations. Knowledge of </a:t>
            </a:r>
            <a:r>
              <a:rPr lang="en-US" dirty="0" err="1"/>
              <a:t>french</a:t>
            </a:r>
            <a:r>
              <a:rPr lang="en-US" dirty="0"/>
              <a:t> is an asset for some positions but not required. Indigenous applicants will be given priority.</a:t>
            </a:r>
          </a:p>
          <a:p>
            <a:endParaRPr lang="en-US" sz="1600" dirty="0"/>
          </a:p>
          <a:p>
            <a:r>
              <a:rPr lang="en-US" sz="2000" b="1" dirty="0"/>
              <a:t>Start date</a:t>
            </a:r>
            <a:r>
              <a:rPr lang="en-US" sz="2000" dirty="0"/>
              <a:t>: </a:t>
            </a:r>
            <a:r>
              <a:rPr lang="en-US" dirty="0"/>
              <a:t>January 2022 but negotiable</a:t>
            </a:r>
          </a:p>
          <a:p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7CA8EB-811F-46A5-9321-45F2F6B5A6A7}"/>
              </a:ext>
            </a:extLst>
          </p:cNvPr>
          <p:cNvSpPr txBox="1"/>
          <p:nvPr/>
        </p:nvSpPr>
        <p:spPr>
          <a:xfrm>
            <a:off x="-5497" y="2669649"/>
            <a:ext cx="807530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Location</a:t>
            </a:r>
            <a:r>
              <a:rPr lang="en-US" sz="2000" dirty="0"/>
              <a:t>: </a:t>
            </a:r>
            <a:r>
              <a:rPr lang="en-US" dirty="0" err="1"/>
              <a:t>Université</a:t>
            </a:r>
            <a:r>
              <a:rPr lang="en-US" dirty="0"/>
              <a:t> Laval (PhD </a:t>
            </a:r>
            <a:r>
              <a:rPr lang="nb-NO" dirty="0"/>
              <a:t>&amp; </a:t>
            </a:r>
            <a:r>
              <a:rPr lang="en-US" dirty="0"/>
              <a:t>MSc positions) and The Norwegian University of Life Sciences (PhD position). </a:t>
            </a:r>
          </a:p>
          <a:p>
            <a:endParaRPr lang="en-US" sz="1100" dirty="0"/>
          </a:p>
          <a:p>
            <a:r>
              <a:rPr lang="en-US" sz="2000" b="1" dirty="0"/>
              <a:t>Submission process</a:t>
            </a:r>
            <a:r>
              <a:rPr lang="en-US" sz="2000" dirty="0"/>
              <a:t>: </a:t>
            </a:r>
            <a:r>
              <a:rPr lang="en-US" dirty="0"/>
              <a:t>All documents must be submitted to Louise Chavarie (</a:t>
            </a:r>
            <a:r>
              <a:rPr lang="en-US" dirty="0">
                <a:hlinkClick r:id="rId10"/>
              </a:rPr>
              <a:t>louise.Chavarie@nmbu.no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Cover letter demonstrating fit and interests in the positions described above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CV demonstrating relevant research experience and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Names/contact information for two references</a:t>
            </a:r>
          </a:p>
          <a:p>
            <a:endParaRPr lang="en-US" dirty="0"/>
          </a:p>
          <a:p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DC2BD-7887-4A27-93DC-4AECB172A485}"/>
              </a:ext>
            </a:extLst>
          </p:cNvPr>
          <p:cNvSpPr txBox="1"/>
          <p:nvPr/>
        </p:nvSpPr>
        <p:spPr>
          <a:xfrm>
            <a:off x="-27831" y="4968959"/>
            <a:ext cx="1224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committed to</a:t>
            </a:r>
            <a:r>
              <a:rPr lang="en-US" b="0" i="0" dirty="0">
                <a:solidFill>
                  <a:srgbClr val="2C2727"/>
                </a:solidFill>
                <a:effectLst/>
              </a:rPr>
              <a:t> foster a culture of inclusion. The project CREA_CC invites and encourages applications from all qualified individuals, including from groups that are traditionally underrepresented in employment (especially indigenous students because the co-leader of this project is MMAFMA), who may contribute to further diversification of our team.</a:t>
            </a:r>
            <a:endParaRPr lang="en-US" dirty="0"/>
          </a:p>
          <a:p>
            <a:endParaRPr lang="nb-NO" dirty="0"/>
          </a:p>
        </p:txBody>
      </p:sp>
      <p:pic>
        <p:nvPicPr>
          <p:cNvPr id="14" name="Picture 13" descr="A picture containing outdoor, person, cooking&#10;&#10;Description automatically generated">
            <a:extLst>
              <a:ext uri="{FF2B5EF4-FFF2-40B4-BE49-F238E27FC236}">
                <a16:creationId xmlns:a16="http://schemas.microsoft.com/office/drawing/2014/main" id="{9452F3F8-8443-4603-B752-1FCD5DBE8A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7" y="1897079"/>
            <a:ext cx="4003515" cy="3002636"/>
          </a:xfrm>
          <a:prstGeom prst="rect">
            <a:avLst/>
          </a:prstGeom>
        </p:spPr>
      </p:pic>
      <p:pic>
        <p:nvPicPr>
          <p:cNvPr id="15" name="Picture 34" descr="Logos | Brand | University of Waterloo">
            <a:extLst>
              <a:ext uri="{FF2B5EF4-FFF2-40B4-BE49-F238E27FC236}">
                <a16:creationId xmlns:a16="http://schemas.microsoft.com/office/drawing/2014/main" id="{3B6917C9-A8D4-45B6-9F15-C8837619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13" y="5946805"/>
            <a:ext cx="1607011" cy="10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2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387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</dc:creator>
  <cp:lastModifiedBy>Louise Chavarie</cp:lastModifiedBy>
  <cp:revision>20</cp:revision>
  <dcterms:created xsi:type="dcterms:W3CDTF">2021-06-18T11:36:08Z</dcterms:created>
  <dcterms:modified xsi:type="dcterms:W3CDTF">2021-08-05T14:49:07Z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etDate">
    <vt:lpwstr>2021-08-02T07:48:49Z</vt:lpwstr>
  </property>
  <property fmtid="{D5CDD505-2E9C-101B-9397-08002B2CF9AE}" pid="4" name="MSIP_Label_d0484126-3486-41a9-802e-7f1e2277276c_Method">
    <vt:lpwstr>Standard</vt:lpwstr>
  </property>
  <property fmtid="{D5CDD505-2E9C-101B-9397-08002B2CF9AE}" pid="5" name="MSIP_Label_d0484126-3486-41a9-802e-7f1e2277276c_Name">
    <vt:lpwstr>d0484126-3486-41a9-802e-7f1e2277276c</vt:lpwstr>
  </property>
  <property fmtid="{D5CDD505-2E9C-101B-9397-08002B2CF9AE}" pid="6" name="MSIP_Label_d0484126-3486-41a9-802e-7f1e2277276c_SiteId">
    <vt:lpwstr>eec01f8e-737f-43e3-9ed5-f8a59913bd82</vt:lpwstr>
  </property>
  <property fmtid="{D5CDD505-2E9C-101B-9397-08002B2CF9AE}" pid="7" name="MSIP_Label_d0484126-3486-41a9-802e-7f1e2277276c_ActionId">
    <vt:lpwstr>9b4f7ea0-da85-4f7a-828f-20907a4049af</vt:lpwstr>
  </property>
  <property fmtid="{D5CDD505-2E9C-101B-9397-08002B2CF9AE}" pid="8" name="MSIP_Label_d0484126-3486-41a9-802e-7f1e2277276c_ContentBits">
    <vt:lpwstr>0</vt:lpwstr>
  </property>
</Properties>
</file>